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9" r:id="rId12"/>
    <p:sldId id="271" r:id="rId13"/>
    <p:sldId id="270" r:id="rId14"/>
    <p:sldId id="273" r:id="rId15"/>
    <p:sldId id="278" r:id="rId16"/>
    <p:sldId id="274" r:id="rId17"/>
    <p:sldId id="272" r:id="rId18"/>
    <p:sldId id="276" r:id="rId19"/>
    <p:sldId id="27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D512-C652-EA16-6E5C-97C90D088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A66D8-EB0A-68CB-4727-AF8AA951D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E485-9938-94B7-9F45-B39A0C58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23782-679F-81B7-F31D-DD86D9E5A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DD08-4B43-FECB-0CC1-D77E61FA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3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603A-6DDA-74D3-26E1-CC29A48C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3A6B6-D6AE-DD3C-0300-646FFAF18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49619-EBB6-9F71-C249-71D91A82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D61EC-E823-7972-4E52-09C9C93F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28E9D-41F1-FE3E-81CC-4167E951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8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FFE9B2-C801-4069-0B69-D13900FBA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CE5C4-F264-9249-4EA3-454696B92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A0E-31CA-C6AC-C94E-49932EDB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F44A-75C2-43ED-964B-46B23A89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C502A-0927-B435-2AD0-035D830A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1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AA19-74D0-243C-BED1-BED7F8A6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6765-103E-9A47-23DD-E3E4E0EE5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8B3DE-0224-D5C5-BAAB-56DAE971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54E6-21E7-AF49-DD4F-A41772EF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78050-2BB2-DE7E-5D00-2BD577A8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7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4DBC-A817-A295-3A10-56BD0451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5636-FC61-8EA4-E6C5-981668053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D3B04-5B2E-5B44-6E59-49714741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5D8D-875E-B9CC-9B51-FD487BBE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7195D-2D92-107D-5B18-61555BBE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4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D807-6260-D736-AF11-98306E7E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8649-73B6-F542-43B6-CF598F17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071F8-0A94-F53B-BCD9-728F4EE37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82FCB-C388-BE0F-9302-A0431203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154A9-6B6F-F721-5678-86E95103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67E00-A187-BAEB-5E9D-83BE6552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0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343E-3E37-E580-FC64-3A64CFA2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24AF3-0088-1EA5-B6EE-47B696335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41F1C-FD65-AB0C-2C1F-889D4E074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9F396-1D37-5C02-B0AD-FA7655F91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740F7-2053-BEDE-EA47-F18E46DA5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96CB6-A541-659B-0611-8CEC165C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5ACE6-3775-A04E-2188-D7431730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291E0E-CAD6-0281-A5AE-A8B3F3DB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1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E73C-D3C1-1230-514B-2B449615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04E88-51BA-9D23-7FE1-12BF821A3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550B8-F013-C539-ADE9-38D40D4A0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DD517-CE2E-C3F8-D57C-7AA140CD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6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BDB27-2404-1C66-D6B6-9D9380CB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EBB13-896B-9056-28C1-48C194A4B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8E605-711F-F912-9869-B8516018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7CC2-3D3A-9410-861B-5527C99B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7FD2-C132-390D-8F64-4B6D9F8D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3A092-0B73-78B3-99BE-9CA63A8AC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31461-11C1-75D1-5504-27C7DAA3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FC7DF-AA11-39B1-D5B6-8E632DF9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D2B92-3B7E-8413-C198-A7AC8A0D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3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FF0F-4D93-8361-8392-7028DA8F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07A10-B4C8-B417-0145-A8E024AD28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4D31-494C-5399-7F99-6BDA493D8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C2AD5-C6E3-D1BD-7F8B-A9296A99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88ADF-45C1-AA31-877F-4F724628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DEBE9-D93C-38A5-9056-605EA36C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0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D1D1A-B7AB-2607-4858-0C68FD23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579C5-175B-7194-E35D-A6F56879C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62B7D-594A-4DBF-F8A4-DDEB26E41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C5ADD-65B9-4749-9EE3-333D9CE9AF03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E0EBE-BD79-68AD-28D9-860D4D361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1FE8-E229-C5B1-549B-F05EA113F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9D149-D983-824C-AE39-9622A710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4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2103.00020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2.05709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B7AE-D7E8-DC63-84E3-088DCAAAF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1B41F-E090-B5A3-0F7B-B59C4B4E0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Contrastive Language-Image Pretraining</a:t>
            </a:r>
          </a:p>
        </p:txBody>
      </p:sp>
    </p:spTree>
    <p:extLst>
      <p:ext uri="{BB962C8B-B14F-4D97-AF65-F5344CB8AC3E}">
        <p14:creationId xmlns:p14="http://schemas.microsoft.com/office/powerpoint/2010/main" val="100920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6EFE-B410-912D-2F56-8BB7A8C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r>
              <a:rPr lang="en-US" dirty="0"/>
              <a:t> Findings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90B5C6-776A-300D-CAED-DF734EE2D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955189" cy="507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72409AC-C24D-0E76-8F50-8CCA20F33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908" y="104909"/>
            <a:ext cx="4703805" cy="280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E0ECF8F-7B2B-E378-A0E9-32994528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197" y="3173367"/>
            <a:ext cx="4281516" cy="337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D07C-5EF8-EC5C-E5C4-21EC1919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23BD1-14D7-D350-0F35-21691D739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2D0FC-C42C-81FA-4AED-19D676A7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952" y="95748"/>
            <a:ext cx="7772400" cy="63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9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7835-7B0E-DE11-30D8-54243300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3595-03AA-E925-E692-830093448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Learning Transferable Visual Models From Natural Language Supervision</a:t>
            </a:r>
          </a:p>
          <a:p>
            <a:pPr lvl="1"/>
            <a:r>
              <a:rPr lang="en-US" dirty="0" err="1"/>
              <a:t>OpenAI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https://arxiv.org/pdf/2103.00020.pdf</a:t>
            </a:r>
            <a:endParaRPr lang="en-US" dirty="0"/>
          </a:p>
          <a:p>
            <a:r>
              <a:rPr lang="en-US" dirty="0"/>
              <a:t>Key Questions</a:t>
            </a:r>
          </a:p>
          <a:p>
            <a:pPr lvl="1"/>
            <a:r>
              <a:rPr lang="en-US" dirty="0"/>
              <a:t>Traditional SOTA computer vision trained to predict predetermined categories</a:t>
            </a:r>
          </a:p>
          <a:p>
            <a:pPr lvl="1"/>
            <a:r>
              <a:rPr lang="en-US" dirty="0"/>
              <a:t>Expanding is limited by lack of labeled data (Expensive)</a:t>
            </a:r>
          </a:p>
          <a:p>
            <a:pPr lvl="1"/>
            <a:r>
              <a:rPr lang="en-US" dirty="0"/>
              <a:t>Can a model learn SOTA matching which caption matches with photo?</a:t>
            </a:r>
          </a:p>
          <a:p>
            <a:pPr lvl="1"/>
            <a:r>
              <a:rPr lang="en-US" dirty="0"/>
              <a:t>Can that model help downstream tasks?</a:t>
            </a:r>
          </a:p>
          <a:p>
            <a:r>
              <a:rPr lang="en-US" dirty="0"/>
              <a:t>Prior Work</a:t>
            </a:r>
          </a:p>
          <a:p>
            <a:pPr lvl="1"/>
            <a:r>
              <a:rPr lang="en-US" dirty="0" err="1"/>
              <a:t>SimCLR</a:t>
            </a:r>
            <a:endParaRPr lang="en-US" dirty="0"/>
          </a:p>
          <a:p>
            <a:pPr lvl="1"/>
            <a:r>
              <a:rPr lang="en-US" dirty="0"/>
              <a:t>Image Resnet / </a:t>
            </a:r>
            <a:r>
              <a:rPr lang="en-US" dirty="0" err="1"/>
              <a:t>ViT</a:t>
            </a:r>
            <a:endParaRPr lang="en-US" dirty="0"/>
          </a:p>
          <a:p>
            <a:pPr lvl="1"/>
            <a:r>
              <a:rPr lang="en-US" dirty="0"/>
              <a:t>Transformers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E70CE-AFF5-705B-3C01-42D561B0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48" y="0"/>
            <a:ext cx="7348151" cy="18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55CF-0350-F634-7D95-AEABA38A4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47112-C762-280A-4E2B-6BB07B90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70" y="2148216"/>
            <a:ext cx="9479260" cy="44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57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B731-4E1A-2B59-C30F-7CE5B80D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7C5BE-C82B-90FB-F4EB-245C52AF8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Jointly Train</a:t>
            </a:r>
          </a:p>
          <a:p>
            <a:pPr lvl="1"/>
            <a:r>
              <a:rPr lang="en-US" dirty="0"/>
              <a:t>Text Encoder</a:t>
            </a:r>
          </a:p>
          <a:p>
            <a:pPr lvl="1"/>
            <a:r>
              <a:rPr lang="en-US" dirty="0"/>
              <a:t>Image Encoder</a:t>
            </a:r>
          </a:p>
          <a:p>
            <a:r>
              <a:rPr lang="en-US" dirty="0"/>
              <a:t>To Predict</a:t>
            </a:r>
          </a:p>
          <a:p>
            <a:pPr lvl="1"/>
            <a:r>
              <a:rPr lang="en-US" dirty="0"/>
              <a:t>Correct Pairings</a:t>
            </a:r>
          </a:p>
          <a:p>
            <a:pPr lvl="1"/>
            <a:r>
              <a:rPr lang="en-US" dirty="0"/>
              <a:t>Of Batch of Image / Caption Pairs</a:t>
            </a:r>
          </a:p>
          <a:p>
            <a:r>
              <a:rPr lang="en-US" dirty="0"/>
              <a:t>At Test Time</a:t>
            </a:r>
          </a:p>
          <a:p>
            <a:pPr lvl="1"/>
            <a:r>
              <a:rPr lang="en-US" dirty="0"/>
              <a:t>Synthesize classes into a Zero Shot</a:t>
            </a:r>
            <a:br>
              <a:rPr lang="en-US" dirty="0"/>
            </a:br>
            <a:r>
              <a:rPr lang="en-US" dirty="0"/>
              <a:t>Classifier</a:t>
            </a:r>
          </a:p>
          <a:p>
            <a:pPr lvl="1"/>
            <a:r>
              <a:rPr lang="en-US" dirty="0"/>
              <a:t>By </a:t>
            </a:r>
            <a:r>
              <a:rPr lang="en-US" dirty="0" err="1"/>
              <a:t>Embeding</a:t>
            </a:r>
            <a:r>
              <a:rPr lang="en-US" dirty="0"/>
              <a:t> the class name in the </a:t>
            </a:r>
            <a:br>
              <a:rPr lang="en-US" dirty="0"/>
            </a:br>
            <a:r>
              <a:rPr lang="en-US" dirty="0"/>
              <a:t>Target Dataset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71DC8-51BC-FF48-71F9-35F1C7F9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7045"/>
            <a:ext cx="5416994" cy="35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6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CED0-1A6B-7DAC-2B13-F8E7890D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F8774-6F4F-F92E-CC26-E25343D81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Existing Datasets</a:t>
            </a:r>
          </a:p>
          <a:p>
            <a:pPr lvl="1"/>
            <a:r>
              <a:rPr lang="en-US" dirty="0"/>
              <a:t>MS-COCO – 100k</a:t>
            </a:r>
          </a:p>
          <a:p>
            <a:pPr lvl="1"/>
            <a:r>
              <a:rPr lang="en-US" dirty="0"/>
              <a:t>YFCC100M – 100M</a:t>
            </a:r>
          </a:p>
          <a:p>
            <a:pPr lvl="1"/>
            <a:r>
              <a:rPr lang="en-US" dirty="0"/>
              <a:t>Mahajan 2018 – 3.5B Insta</a:t>
            </a:r>
          </a:p>
          <a:p>
            <a:r>
              <a:rPr lang="en-US" dirty="0"/>
              <a:t>Images with Text / Captions</a:t>
            </a:r>
          </a:p>
          <a:p>
            <a:pPr lvl="1"/>
            <a:r>
              <a:rPr lang="en-US" dirty="0"/>
              <a:t>Only 15M YFCC100M has useable file name</a:t>
            </a:r>
          </a:p>
          <a:p>
            <a:pPr lvl="1"/>
            <a:r>
              <a:rPr lang="en-US" dirty="0"/>
              <a:t> 15M is around size of ImageNet</a:t>
            </a:r>
          </a:p>
          <a:p>
            <a:r>
              <a:rPr lang="en-US" dirty="0"/>
              <a:t>Constructed 400 MM Images</a:t>
            </a:r>
          </a:p>
          <a:p>
            <a:pPr lvl="1"/>
            <a:r>
              <a:rPr lang="en-US" dirty="0"/>
              <a:t>Query 500,000</a:t>
            </a:r>
          </a:p>
          <a:p>
            <a:pPr lvl="1"/>
            <a:r>
              <a:rPr lang="en-US" dirty="0"/>
              <a:t>Query</a:t>
            </a:r>
          </a:p>
          <a:p>
            <a:pPr lvl="2"/>
            <a:r>
              <a:rPr lang="en-US" dirty="0"/>
              <a:t>Occurred 100 times in </a:t>
            </a:r>
            <a:r>
              <a:rPr lang="en-US" dirty="0" err="1"/>
              <a:t>Eng</a:t>
            </a:r>
            <a:r>
              <a:rPr lang="en-US" dirty="0"/>
              <a:t> Wikipedia</a:t>
            </a:r>
          </a:p>
          <a:p>
            <a:pPr lvl="2"/>
            <a:r>
              <a:rPr lang="en-US" dirty="0"/>
              <a:t>Augmented with bi-grams</a:t>
            </a:r>
          </a:p>
          <a:p>
            <a:pPr lvl="1"/>
            <a:r>
              <a:rPr lang="en-US" dirty="0"/>
              <a:t>Class Balance up to 20k images / query</a:t>
            </a:r>
          </a:p>
          <a:p>
            <a:pPr lvl="1"/>
            <a:r>
              <a:rPr lang="en-US" dirty="0"/>
              <a:t>Dataset similar word count as GPT-2 </a:t>
            </a:r>
            <a:r>
              <a:rPr lang="en-US" b="1" dirty="0"/>
              <a:t>&lt;Scaling!&gt;</a:t>
            </a:r>
          </a:p>
          <a:p>
            <a:pPr lvl="1"/>
            <a:endParaRPr lang="en-US" dirty="0"/>
          </a:p>
        </p:txBody>
      </p:sp>
      <p:pic>
        <p:nvPicPr>
          <p:cNvPr id="9218" name="Picture 2" descr="Write good Alt Text to describe images | Digital Accessibility​">
            <a:extLst>
              <a:ext uri="{FF2B5EF4-FFF2-40B4-BE49-F238E27FC236}">
                <a16:creationId xmlns:a16="http://schemas.microsoft.com/office/drawing/2014/main" id="{94C2CD99-B3D6-69BC-D4FE-9DE2A395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422" y="1690688"/>
            <a:ext cx="4844535" cy="440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17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87A3-6246-D43E-6132-37A5F4FA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26772-C706-ACA4-DEB8-3804499D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8839"/>
            <a:ext cx="4882143" cy="5163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C07D6-E11E-1F88-970D-2C23405D1A53}"/>
              </a:ext>
            </a:extLst>
          </p:cNvPr>
          <p:cNvSpPr txBox="1"/>
          <p:nvPr/>
        </p:nvSpPr>
        <p:spPr>
          <a:xfrm>
            <a:off x="7607174" y="1665975"/>
            <a:ext cx="198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Batch Size = 32,768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2B4D5-2CDA-6A0C-A8A7-056D7160F0BA}"/>
              </a:ext>
            </a:extLst>
          </p:cNvPr>
          <p:cNvSpPr txBox="1"/>
          <p:nvPr/>
        </p:nvSpPr>
        <p:spPr>
          <a:xfrm>
            <a:off x="7607174" y="2325002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Epochs = 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C5D06-CC5D-3ADF-9D7B-D2310B113826}"/>
              </a:ext>
            </a:extLst>
          </p:cNvPr>
          <p:cNvSpPr txBox="1"/>
          <p:nvPr/>
        </p:nvSpPr>
        <p:spPr>
          <a:xfrm>
            <a:off x="7607174" y="2984029"/>
            <a:ext cx="29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Learning Rate Decay = Cosine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64C76-5465-A397-99C3-E7DE78D775F5}"/>
              </a:ext>
            </a:extLst>
          </p:cNvPr>
          <p:cNvSpPr txBox="1"/>
          <p:nvPr/>
        </p:nvSpPr>
        <p:spPr>
          <a:xfrm>
            <a:off x="7607173" y="3638378"/>
            <a:ext cx="1577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Vision Encoder</a:t>
            </a:r>
          </a:p>
          <a:p>
            <a:r>
              <a:rPr lang="en-US" dirty="0">
                <a:solidFill>
                  <a:srgbClr val="FF0000"/>
                </a:solidFill>
              </a:rPr>
              <a:t>  - </a:t>
            </a:r>
            <a:r>
              <a:rPr lang="en-US" dirty="0" err="1">
                <a:solidFill>
                  <a:srgbClr val="FF0000"/>
                </a:solidFill>
              </a:rPr>
              <a:t>ViT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 - </a:t>
            </a:r>
            <a:r>
              <a:rPr lang="en-US" dirty="0" err="1">
                <a:solidFill>
                  <a:srgbClr val="FF0000"/>
                </a:solidFill>
              </a:rPr>
              <a:t>ResNet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18862-8908-CB1D-6BCD-827713694DBB}"/>
              </a:ext>
            </a:extLst>
          </p:cNvPr>
          <p:cNvSpPr txBox="1"/>
          <p:nvPr/>
        </p:nvSpPr>
        <p:spPr>
          <a:xfrm>
            <a:off x="7607173" y="4730360"/>
            <a:ext cx="155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 Encoder</a:t>
            </a:r>
          </a:p>
          <a:p>
            <a:r>
              <a:rPr lang="en-US" dirty="0">
                <a:solidFill>
                  <a:srgbClr val="FF0000"/>
                </a:solidFill>
              </a:rPr>
              <a:t>  - Transformer</a:t>
            </a:r>
          </a:p>
        </p:txBody>
      </p:sp>
    </p:spTree>
    <p:extLst>
      <p:ext uri="{BB962C8B-B14F-4D97-AF65-F5344CB8AC3E}">
        <p14:creationId xmlns:p14="http://schemas.microsoft.com/office/powerpoint/2010/main" val="123061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228-2703-DE60-3A7B-5AC37ECD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FFA8-C488-E16C-F216-A7E1AABA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9700"/>
            <a:ext cx="5834137" cy="4010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5C15E-447A-914F-CCA1-514ABAF1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354" y="460211"/>
            <a:ext cx="4697284" cy="59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5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BA05-13F2-18A7-29C0-CA76487F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vs Zero 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5F871-78A2-5670-15FD-A9D588AC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86" y="1258039"/>
            <a:ext cx="4032422" cy="5062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C6232-7FE7-961A-EDFB-14455BFE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40" y="1295091"/>
            <a:ext cx="4215714" cy="519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7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5816-4510-3E1F-2619-39877F60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181C0-6DE3-E41C-1989-B13D5E0E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028" y="1338478"/>
            <a:ext cx="7854091" cy="5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D0BC-45E0-3ACE-8999-5EB9ECB7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4AC4A-3405-416C-8F52-D04EE82C2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F5453-A498-079B-3EC0-66A2D6657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449" y="259582"/>
            <a:ext cx="7772400" cy="57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9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375D-7F95-5B56-CA1B-3F535935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03B2-AAC6-B5C1-3642-600EBB0A4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Text classifiers can be challenging</a:t>
            </a:r>
          </a:p>
          <a:p>
            <a:pPr lvl="1"/>
            <a:r>
              <a:rPr lang="en-US" dirty="0"/>
              <a:t>Labels are noisy </a:t>
            </a:r>
          </a:p>
          <a:p>
            <a:pPr lvl="1"/>
            <a:r>
              <a:rPr lang="en-US" dirty="0"/>
              <a:t>Polysemy (Bank, Boxer, Crane)</a:t>
            </a:r>
          </a:p>
          <a:p>
            <a:r>
              <a:rPr lang="en-US" dirty="0"/>
              <a:t>Prompt Engineering</a:t>
            </a:r>
          </a:p>
          <a:p>
            <a:pPr lvl="1"/>
            <a:r>
              <a:rPr lang="en-US" dirty="0"/>
              <a:t>Template “</a:t>
            </a:r>
            <a:r>
              <a:rPr lang="en-US" b="1" dirty="0"/>
              <a:t>A photo of a {label}”</a:t>
            </a:r>
          </a:p>
          <a:p>
            <a:pPr lvl="1"/>
            <a:r>
              <a:rPr lang="en-US" dirty="0"/>
              <a:t>Helped by adding category </a:t>
            </a:r>
          </a:p>
          <a:p>
            <a:pPr lvl="1"/>
            <a:r>
              <a:rPr lang="en-US" dirty="0"/>
              <a:t>A photo of a {label}, a kind of pet</a:t>
            </a:r>
          </a:p>
          <a:p>
            <a:pPr lvl="1"/>
            <a:r>
              <a:rPr lang="en-US" dirty="0"/>
              <a:t>Adding “a type of {category}</a:t>
            </a:r>
          </a:p>
          <a:p>
            <a:pPr lvl="1"/>
            <a:r>
              <a:rPr lang="en-US" dirty="0"/>
              <a:t>Quotes around text helped some</a:t>
            </a:r>
          </a:p>
          <a:p>
            <a:pPr lvl="1"/>
            <a:r>
              <a:rPr lang="en-US" dirty="0"/>
              <a:t>“A satellite photo …” helped </a:t>
            </a:r>
          </a:p>
          <a:p>
            <a:r>
              <a:rPr lang="en-US" dirty="0"/>
              <a:t>Ensemble Prompts</a:t>
            </a:r>
          </a:p>
          <a:p>
            <a:pPr lvl="1"/>
            <a:r>
              <a:rPr lang="en-US" dirty="0"/>
              <a:t>They build 80 different prompts</a:t>
            </a:r>
          </a:p>
          <a:p>
            <a:pPr lvl="1"/>
            <a:r>
              <a:rPr lang="en-US" dirty="0"/>
              <a:t>Ensemble results of prompts</a:t>
            </a:r>
          </a:p>
          <a:p>
            <a:pPr lvl="1"/>
            <a:r>
              <a:rPr lang="en-US" dirty="0"/>
              <a:t>Average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F830F-FF90-B945-BD7D-46CF5206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92" y="1498771"/>
            <a:ext cx="4985608" cy="4812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14070E-4A3C-B5CB-679E-CC087AEEC696}"/>
              </a:ext>
            </a:extLst>
          </p:cNvPr>
          <p:cNvSpPr txBox="1"/>
          <p:nvPr/>
        </p:nvSpPr>
        <p:spPr>
          <a:xfrm>
            <a:off x="3924782" y="2800306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Foreshadowing</a:t>
            </a:r>
          </a:p>
        </p:txBody>
      </p:sp>
    </p:spTree>
    <p:extLst>
      <p:ext uri="{BB962C8B-B14F-4D97-AF65-F5344CB8AC3E}">
        <p14:creationId xmlns:p14="http://schemas.microsoft.com/office/powerpoint/2010/main" val="223884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56BF-B649-898C-EFBF-F196DCE4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B3C9-0EC8-369E-69F6-39BBD6AEE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Simple Framework for Contrastive Learning of Visual Representations</a:t>
            </a:r>
          </a:p>
          <a:p>
            <a:pPr lvl="1"/>
            <a:r>
              <a:rPr lang="en-US" dirty="0"/>
              <a:t>Google Research</a:t>
            </a:r>
          </a:p>
          <a:p>
            <a:pPr lvl="1"/>
            <a:r>
              <a:rPr lang="en-US" dirty="0">
                <a:hlinkClick r:id="rId2"/>
              </a:rPr>
              <a:t>https://arxiv.org/pdf/2002.05709.pdf</a:t>
            </a:r>
            <a:r>
              <a:rPr lang="en-US" dirty="0"/>
              <a:t> </a:t>
            </a:r>
          </a:p>
          <a:p>
            <a:r>
              <a:rPr lang="en-US" dirty="0"/>
              <a:t>Key Questions</a:t>
            </a:r>
          </a:p>
          <a:p>
            <a:pPr lvl="1"/>
            <a:r>
              <a:rPr lang="en-US" dirty="0"/>
              <a:t>How do we learn visual representations from unlabeled images?</a:t>
            </a:r>
          </a:p>
          <a:p>
            <a:pPr lvl="1"/>
            <a:r>
              <a:rPr lang="en-US" dirty="0"/>
              <a:t>Can we apply learned representations to new problems?</a:t>
            </a:r>
          </a:p>
          <a:p>
            <a:r>
              <a:rPr lang="en-US" dirty="0"/>
              <a:t>Prior Work</a:t>
            </a:r>
          </a:p>
          <a:p>
            <a:pPr lvl="1"/>
            <a:r>
              <a:rPr lang="en-US" dirty="0"/>
              <a:t>Generative (Autoencoder &amp; GANs)</a:t>
            </a:r>
          </a:p>
          <a:p>
            <a:pPr lvl="1"/>
            <a:r>
              <a:rPr lang="en-US" dirty="0"/>
              <a:t>Discriminative (Patch Prediction, Augmentation Prediction)</a:t>
            </a: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4E23-C1CD-2CBF-A31C-8A4DDF05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C6C670-6BFC-62EF-52A8-9F5A97E3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22" y="1438730"/>
            <a:ext cx="5664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04E9E2-74BC-B7D8-2081-10AEBE68A0FF}"/>
              </a:ext>
            </a:extLst>
          </p:cNvPr>
          <p:cNvCxnSpPr>
            <a:cxnSpLocks/>
          </p:cNvCxnSpPr>
          <p:nvPr/>
        </p:nvCxnSpPr>
        <p:spPr>
          <a:xfrm flipH="1" flipV="1">
            <a:off x="7104993" y="4340772"/>
            <a:ext cx="1949230" cy="22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FCFA49-C13B-5ECF-53C2-3AED3C45147F}"/>
              </a:ext>
            </a:extLst>
          </p:cNvPr>
          <p:cNvSpPr txBox="1"/>
          <p:nvPr/>
        </p:nvSpPr>
        <p:spPr>
          <a:xfrm>
            <a:off x="9229396" y="4451131"/>
            <a:ext cx="16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Augmentation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0B6CF-DD00-DCE5-40DE-F8E06464DAA9}"/>
              </a:ext>
            </a:extLst>
          </p:cNvPr>
          <p:cNvSpPr txBox="1"/>
          <p:nvPr/>
        </p:nvSpPr>
        <p:spPr>
          <a:xfrm>
            <a:off x="1695970" y="4451131"/>
            <a:ext cx="16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Augmentation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B536DD-B05A-9F2D-250B-70AC6028307B}"/>
              </a:ext>
            </a:extLst>
          </p:cNvPr>
          <p:cNvCxnSpPr>
            <a:cxnSpLocks/>
          </p:cNvCxnSpPr>
          <p:nvPr/>
        </p:nvCxnSpPr>
        <p:spPr>
          <a:xfrm flipV="1">
            <a:off x="3565196" y="4340772"/>
            <a:ext cx="1637425" cy="29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DC6805-9CCE-1B75-6DE5-EFBDBEE92E8F}"/>
              </a:ext>
            </a:extLst>
          </p:cNvPr>
          <p:cNvSpPr txBox="1"/>
          <p:nvPr/>
        </p:nvSpPr>
        <p:spPr>
          <a:xfrm>
            <a:off x="5794282" y="2990981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Encoder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6ED34E-9CFE-1D73-1BA0-2124F8624104}"/>
              </a:ext>
            </a:extLst>
          </p:cNvPr>
          <p:cNvCxnSpPr>
            <a:cxnSpLocks/>
          </p:cNvCxnSpPr>
          <p:nvPr/>
        </p:nvCxnSpPr>
        <p:spPr>
          <a:xfrm flipH="1" flipV="1">
            <a:off x="4760761" y="3135128"/>
            <a:ext cx="865298" cy="4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6FD-EC8A-775B-D2EE-9FBD08DA4723}"/>
              </a:ext>
            </a:extLst>
          </p:cNvPr>
          <p:cNvCxnSpPr>
            <a:cxnSpLocks/>
          </p:cNvCxnSpPr>
          <p:nvPr/>
        </p:nvCxnSpPr>
        <p:spPr>
          <a:xfrm flipV="1">
            <a:off x="6814671" y="3132083"/>
            <a:ext cx="784308" cy="4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FCF18B-1959-406C-82C5-E71493014AC1}"/>
              </a:ext>
            </a:extLst>
          </p:cNvPr>
          <p:cNvSpPr txBox="1"/>
          <p:nvPr/>
        </p:nvSpPr>
        <p:spPr>
          <a:xfrm>
            <a:off x="5650748" y="1923126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Projection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77FFB1-A828-B371-9E3F-A38CC92BDDF7}"/>
              </a:ext>
            </a:extLst>
          </p:cNvPr>
          <p:cNvCxnSpPr>
            <a:cxnSpLocks/>
          </p:cNvCxnSpPr>
          <p:nvPr/>
        </p:nvCxnSpPr>
        <p:spPr>
          <a:xfrm flipH="1">
            <a:off x="4666593" y="2061731"/>
            <a:ext cx="959466" cy="14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E7112-09F6-D1BA-D555-AD4A27EDC4EB}"/>
              </a:ext>
            </a:extLst>
          </p:cNvPr>
          <p:cNvCxnSpPr>
            <a:cxnSpLocks/>
          </p:cNvCxnSpPr>
          <p:nvPr/>
        </p:nvCxnSpPr>
        <p:spPr>
          <a:xfrm>
            <a:off x="6814671" y="2061731"/>
            <a:ext cx="784308" cy="82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914EA1-9EDF-C848-CBD9-717A55EFD09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666593" y="935153"/>
            <a:ext cx="1043536" cy="61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9E9AFD8-0FB3-52BB-17B8-606EA6809D8E}"/>
              </a:ext>
            </a:extLst>
          </p:cNvPr>
          <p:cNvSpPr txBox="1"/>
          <p:nvPr/>
        </p:nvSpPr>
        <p:spPr>
          <a:xfrm>
            <a:off x="5710129" y="750487"/>
            <a:ext cx="77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488EEB-7249-30F4-2FF7-02683695DAEF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487586" y="935153"/>
            <a:ext cx="1195476" cy="619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81E707-737C-A107-2238-109BD7BFD109}"/>
              </a:ext>
            </a:extLst>
          </p:cNvPr>
          <p:cNvSpPr txBox="1"/>
          <p:nvPr/>
        </p:nvSpPr>
        <p:spPr>
          <a:xfrm>
            <a:off x="5857342" y="376918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0BEBDE-C314-BD26-830D-E837231F5A51}"/>
              </a:ext>
            </a:extLst>
          </p:cNvPr>
          <p:cNvSpPr txBox="1"/>
          <p:nvPr/>
        </p:nvSpPr>
        <p:spPr>
          <a:xfrm>
            <a:off x="8191968" y="758940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Loss Function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A4876D-91D5-4DC1-2400-2B9F88C8EBFF}"/>
              </a:ext>
            </a:extLst>
          </p:cNvPr>
          <p:cNvCxnSpPr>
            <a:cxnSpLocks/>
          </p:cNvCxnSpPr>
          <p:nvPr/>
        </p:nvCxnSpPr>
        <p:spPr>
          <a:xfrm flipH="1">
            <a:off x="6814671" y="929797"/>
            <a:ext cx="1264937" cy="50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3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0" grpId="0"/>
      <p:bldP spid="30" grpId="0"/>
      <p:bldP spid="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7BBE-320E-B99E-EA4F-15C5F7A5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C6C96-689E-EB2C-5600-77D35359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Crop</a:t>
            </a:r>
          </a:p>
          <a:p>
            <a:pPr lvl="1"/>
            <a:r>
              <a:rPr lang="en-US" dirty="0"/>
              <a:t>Global to Local</a:t>
            </a:r>
          </a:p>
          <a:p>
            <a:r>
              <a:rPr lang="en-US" dirty="0"/>
              <a:t>Color Distortion</a:t>
            </a:r>
          </a:p>
          <a:p>
            <a:pPr lvl="1"/>
            <a:r>
              <a:rPr lang="en-US" dirty="0"/>
              <a:t>Networks learn color</a:t>
            </a:r>
          </a:p>
          <a:p>
            <a:r>
              <a:rPr lang="en-US" dirty="0"/>
              <a:t>No perfect combination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9A17C-4C12-7C57-7766-51A6A66D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72" y="3431231"/>
            <a:ext cx="6956136" cy="34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EC97F-AD44-0376-D112-28AC05D0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4" y="4263767"/>
            <a:ext cx="4267972" cy="2507735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88D4570-16E6-762C-732A-8FFEC73AB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61" y="443959"/>
            <a:ext cx="4267973" cy="27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50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772F-28AF-CD11-9F27-606DB6B2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&amp;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616C-2E23-F9B6-8652-4D3BE98D0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is used to encode images</a:t>
            </a:r>
          </a:p>
          <a:p>
            <a:r>
              <a:rPr lang="en-US" dirty="0"/>
              <a:t>1 Layer Non-Linear Dense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2060" name="Picture 12" descr="Can we have a single-hidden layer in a multilayer perceptron? - Quora">
            <a:extLst>
              <a:ext uri="{FF2B5EF4-FFF2-40B4-BE49-F238E27FC236}">
                <a16:creationId xmlns:a16="http://schemas.microsoft.com/office/drawing/2014/main" id="{ECAFF4B3-BBEF-CF43-71F6-71B577BB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78" y="3428999"/>
            <a:ext cx="4094892" cy="287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uilding Resnet-34 model using Pytorch - A Guide for Beginners">
            <a:extLst>
              <a:ext uri="{FF2B5EF4-FFF2-40B4-BE49-F238E27FC236}">
                <a16:creationId xmlns:a16="http://schemas.microsoft.com/office/drawing/2014/main" id="{7E5F04EE-B76B-0E59-BFFF-AB03B35C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306" y="0"/>
            <a:ext cx="422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95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0CF0-844A-B1B2-6AFA-95343597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2E6D2-C78B-BD35-7F8E-AF3D7067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53" y="2647950"/>
            <a:ext cx="7200900" cy="156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2A380-F4C2-E230-ED43-07C83BAAD14B}"/>
              </a:ext>
            </a:extLst>
          </p:cNvPr>
          <p:cNvSpPr txBox="1"/>
          <p:nvPr/>
        </p:nvSpPr>
        <p:spPr>
          <a:xfrm>
            <a:off x="6450227" y="139631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Cosine Similarity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F2016-AFF4-BDB1-91D9-681A68F86D37}"/>
              </a:ext>
            </a:extLst>
          </p:cNvPr>
          <p:cNvCxnSpPr/>
          <p:nvPr/>
        </p:nvCxnSpPr>
        <p:spPr>
          <a:xfrm>
            <a:off x="7228703" y="1984653"/>
            <a:ext cx="160638" cy="919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09ADFE-5F4E-D574-2195-0B17A9B1239F}"/>
              </a:ext>
            </a:extLst>
          </p:cNvPr>
          <p:cNvCxnSpPr>
            <a:cxnSpLocks/>
          </p:cNvCxnSpPr>
          <p:nvPr/>
        </p:nvCxnSpPr>
        <p:spPr>
          <a:xfrm flipH="1">
            <a:off x="8612659" y="1984653"/>
            <a:ext cx="1511644" cy="135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110202-1191-434A-32D6-E3CF6A0CA3DD}"/>
              </a:ext>
            </a:extLst>
          </p:cNvPr>
          <p:cNvSpPr txBox="1"/>
          <p:nvPr/>
        </p:nvSpPr>
        <p:spPr>
          <a:xfrm>
            <a:off x="9256116" y="1573553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Temperature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5CFCB-3293-D20F-0864-227E58DCAD63}"/>
              </a:ext>
            </a:extLst>
          </p:cNvPr>
          <p:cNvSpPr txBox="1"/>
          <p:nvPr/>
        </p:nvSpPr>
        <p:spPr>
          <a:xfrm>
            <a:off x="8416489" y="4688681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A87FC-899F-6D26-9197-4351CFD4EB11}"/>
              </a:ext>
            </a:extLst>
          </p:cNvPr>
          <p:cNvCxnSpPr>
            <a:cxnSpLocks/>
          </p:cNvCxnSpPr>
          <p:nvPr/>
        </p:nvCxnSpPr>
        <p:spPr>
          <a:xfrm flipH="1" flipV="1">
            <a:off x="8031892" y="4137712"/>
            <a:ext cx="580767" cy="47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Softmax Function Definition | DeepAI">
            <a:extLst>
              <a:ext uri="{FF2B5EF4-FFF2-40B4-BE49-F238E27FC236}">
                <a16:creationId xmlns:a16="http://schemas.microsoft.com/office/drawing/2014/main" id="{8A0A7B74-3EF0-17A1-4D58-815B646C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485" y="5167312"/>
            <a:ext cx="2600239" cy="91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C502D9-1D6E-127B-C4D0-5D4AA884EE88}"/>
              </a:ext>
            </a:extLst>
          </p:cNvPr>
          <p:cNvSpPr txBox="1"/>
          <p:nvPr/>
        </p:nvSpPr>
        <p:spPr>
          <a:xfrm>
            <a:off x="4807683" y="4688681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each Positive Pair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C76B07-770F-3129-EBE2-01013274AD59}"/>
              </a:ext>
            </a:extLst>
          </p:cNvPr>
          <p:cNvCxnSpPr/>
          <p:nvPr/>
        </p:nvCxnSpPr>
        <p:spPr>
          <a:xfrm flipV="1">
            <a:off x="6314303" y="4137712"/>
            <a:ext cx="234778" cy="47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5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739-7720-6D0A-5386-C0456EA9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DAC7FB-178D-17EB-A353-0563B6656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03" y="1419933"/>
            <a:ext cx="4699458" cy="543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2C91C5A-A367-FD88-53EA-BC9DE525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341" y="1260389"/>
            <a:ext cx="4815428" cy="53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5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8EF1-7416-5B4F-FB72-4FE0B5F6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D8DACF5-D043-30BF-9131-D3C96272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88" y="1487992"/>
            <a:ext cx="5702128" cy="500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0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412</Words>
  <Application>Microsoft Macintosh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CLIP</vt:lpstr>
      <vt:lpstr>SimCLR</vt:lpstr>
      <vt:lpstr>SimCLR</vt:lpstr>
      <vt:lpstr>Big Idea</vt:lpstr>
      <vt:lpstr>Augmentation</vt:lpstr>
      <vt:lpstr>Encoding &amp; Projection</vt:lpstr>
      <vt:lpstr>Loss</vt:lpstr>
      <vt:lpstr>Algorithm</vt:lpstr>
      <vt:lpstr>Results</vt:lpstr>
      <vt:lpstr>SimCLR Findings</vt:lpstr>
      <vt:lpstr>CLIP</vt:lpstr>
      <vt:lpstr>CLIP</vt:lpstr>
      <vt:lpstr>CLIP</vt:lpstr>
      <vt:lpstr>CLIP</vt:lpstr>
      <vt:lpstr>Training Data</vt:lpstr>
      <vt:lpstr>Algorithm</vt:lpstr>
      <vt:lpstr>Zero-Shot Classification</vt:lpstr>
      <vt:lpstr>Few Shot vs Zero Shot</vt:lpstr>
      <vt:lpstr>Comparing Models</vt:lpstr>
      <vt:lpstr>Prompt Engineering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</dc:title>
  <dc:creator>Wilson, Steve C. (Cirium-HBE)</dc:creator>
  <cp:lastModifiedBy>Wilson, Steve C. (Cirium-HBE)</cp:lastModifiedBy>
  <cp:revision>3</cp:revision>
  <dcterms:created xsi:type="dcterms:W3CDTF">2023-05-17T18:05:47Z</dcterms:created>
  <dcterms:modified xsi:type="dcterms:W3CDTF">2023-05-25T14:48:07Z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2023-05-17T19:49:23Z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49abc28a-f4bb-4980-9bb0-34f5e83728a7</vt:lpwstr>
  </property>
  <property fmtid="{D5CDD505-2E9C-101B-9397-08002B2CF9AE}" pid="8" name="MSIP_Label_549ac42a-3eb4-4074-b885-aea26bd6241e_ContentBits">
    <vt:lpwstr>0</vt:lpwstr>
  </property>
</Properties>
</file>